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3" r:id="rId2"/>
    <p:sldId id="285" r:id="rId3"/>
    <p:sldId id="286" r:id="rId4"/>
    <p:sldId id="284" r:id="rId5"/>
    <p:sldId id="292" r:id="rId6"/>
    <p:sldId id="291" r:id="rId7"/>
    <p:sldId id="29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28/06/2019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3810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28/06/2019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88664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28/06/2019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160463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28/06/2019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5244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28/06/2019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402618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2ECAA1-A07B-4608-852C-E58A2EC74AD4}" type="datetimeFigureOut">
              <a:rPr lang="en-GB" smtClean="0"/>
              <a:t>28/06/2019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173545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2ECAA1-A07B-4608-852C-E58A2EC74AD4}" type="datetimeFigureOut">
              <a:rPr lang="en-GB" smtClean="0"/>
              <a:t>28/06/2019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212038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28/06/2019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160706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28/06/2019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98468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28/06/2019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150756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2ECAA1-A07B-4608-852C-E58A2EC74AD4}" type="datetimeFigureOut">
              <a:rPr lang="en-GB" smtClean="0"/>
              <a:t>28/06/2019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124364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2ECAA1-A07B-4608-852C-E58A2EC74AD4}" type="datetimeFigureOut">
              <a:rPr lang="en-GB" smtClean="0"/>
              <a:t>28/06/2019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746468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2ECAA1-A07B-4608-852C-E58A2EC74AD4}" type="datetimeFigureOut">
              <a:rPr lang="en-GB" smtClean="0"/>
              <a:t>28/06/2019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390527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2ECAA1-A07B-4608-852C-E58A2EC74AD4}" type="datetimeFigureOut">
              <a:rPr lang="en-GB" smtClean="0"/>
              <a:t>28/06/2019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221365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2ECAA1-A07B-4608-852C-E58A2EC74AD4}" type="datetimeFigureOut">
              <a:rPr lang="en-GB" smtClean="0"/>
              <a:t>28/06/2019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971668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28/06/2019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902908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28/06/2019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9317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B2ECAA1-A07B-4608-852C-E58A2EC74AD4}" type="datetimeFigureOut">
              <a:rPr lang="en-GB" smtClean="0"/>
              <a:t>28/06/2019</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899A3D5-B6C5-480B-AFEB-5B8818A58160}" type="slidenum">
              <a:rPr lang="en-GB" smtClean="0"/>
              <a:t>‹#›</a:t>
            </a:fld>
            <a:endParaRPr lang="en-GB"/>
          </a:p>
        </p:txBody>
      </p:sp>
    </p:spTree>
    <p:extLst>
      <p:ext uri="{BB962C8B-B14F-4D97-AF65-F5344CB8AC3E}">
        <p14:creationId xmlns:p14="http://schemas.microsoft.com/office/powerpoint/2010/main" val="24723102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F6162F-4306-43E5-97B2-603CACB040A0}"/>
              </a:ext>
            </a:extLst>
          </p:cNvPr>
          <p:cNvSpPr/>
          <p:nvPr/>
        </p:nvSpPr>
        <p:spPr>
          <a:xfrm>
            <a:off x="3048000" y="4950207"/>
            <a:ext cx="6096000" cy="830997"/>
          </a:xfrm>
          <a:prstGeom prst="rect">
            <a:avLst/>
          </a:prstGeom>
        </p:spPr>
        <p:txBody>
          <a:bodyPr>
            <a:spAutoFit/>
          </a:bodyPr>
          <a:lstStyle/>
          <a:p>
            <a:pPr algn="ctr"/>
            <a:r>
              <a:rPr lang="en-GB"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Elder</a:t>
            </a: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en-GB"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Iron</a:t>
            </a:r>
          </a:p>
          <a:p>
            <a:pPr algn="ctr"/>
            <a:r>
              <a:rPr lang="en-US"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等线" panose="02010600030101010101" pitchFamily="2" charset="-122"/>
                <a:cs typeface="Arial" panose="020B0604020202020204" pitchFamily="34" charset="0"/>
              </a:rPr>
              <a:t>Version 1.0.8</a:t>
            </a:r>
            <a:endParaRPr lang="en-GB"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14490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4F951E-A791-4C6A-8C47-8224E106DDA2}"/>
              </a:ext>
            </a:extLst>
          </p:cNvPr>
          <p:cNvSpPr txBox="1"/>
          <p:nvPr/>
        </p:nvSpPr>
        <p:spPr>
          <a:xfrm>
            <a:off x="5031418" y="366102"/>
            <a:ext cx="2129161" cy="646331"/>
          </a:xfrm>
          <a:prstGeom prst="rect">
            <a:avLst/>
          </a:prstGeom>
          <a:noFill/>
        </p:spPr>
        <p:txBody>
          <a:bodyPr wrap="square" rtlCol="0">
            <a:spAutoFit/>
          </a:bodyPr>
          <a:lstStyle/>
          <a:p>
            <a:r>
              <a:rPr lang="en-GB" sz="3600" dirty="0">
                <a:latin typeface="Calibri" panose="020F0502020204030204" pitchFamily="34" charset="0"/>
                <a:cs typeface="Calibri" panose="020F0502020204030204" pitchFamily="34" charset="0"/>
              </a:rPr>
              <a:t>Summary</a:t>
            </a:r>
          </a:p>
        </p:txBody>
      </p:sp>
      <p:sp>
        <p:nvSpPr>
          <p:cNvPr id="5" name="TextBox 4">
            <a:extLst>
              <a:ext uri="{FF2B5EF4-FFF2-40B4-BE49-F238E27FC236}">
                <a16:creationId xmlns:a16="http://schemas.microsoft.com/office/drawing/2014/main" id="{482C8D37-0E49-4A93-AD83-4240A83B5A2C}"/>
              </a:ext>
            </a:extLst>
          </p:cNvPr>
          <p:cNvSpPr txBox="1"/>
          <p:nvPr/>
        </p:nvSpPr>
        <p:spPr>
          <a:xfrm>
            <a:off x="1035725" y="1012433"/>
            <a:ext cx="10120545" cy="6684009"/>
          </a:xfrm>
          <a:prstGeom prst="rect">
            <a:avLst/>
          </a:prstGeom>
          <a:noFill/>
        </p:spPr>
        <p:txBody>
          <a:bodyPr wrap="square" rtlCol="0">
            <a:spAutoFit/>
          </a:bodyPr>
          <a:lstStyle/>
          <a:p>
            <a:pPr>
              <a:lnSpc>
                <a:spcPct val="150000"/>
              </a:lnSpc>
            </a:pPr>
            <a:r>
              <a:rPr lang="en-GB" altLang="zh-CN" sz="2400" dirty="0">
                <a:latin typeface="Calibri" panose="020F0502020204030204" pitchFamily="34" charset="0"/>
                <a:ea typeface="等线" panose="02010600030101010101" pitchFamily="2" charset="-122"/>
                <a:cs typeface="Calibri" panose="020F0502020204030204" pitchFamily="34" charset="0"/>
              </a:rPr>
              <a:t>This week we started working on BOSS fight:</a:t>
            </a:r>
          </a:p>
          <a:p>
            <a:pPr marL="342900" indent="-342900">
              <a:lnSpc>
                <a:spcPct val="150000"/>
              </a:lnSpc>
              <a:buFont typeface="Arial" panose="020B0604020202020204" pitchFamily="34" charset="0"/>
              <a:buChar char="•"/>
            </a:pPr>
            <a:r>
              <a:rPr lang="en-GB" altLang="zh-CN" sz="2400" dirty="0">
                <a:latin typeface="Calibri" panose="020F0502020204030204" pitchFamily="34" charset="0"/>
                <a:ea typeface="等线" panose="02010600030101010101" pitchFamily="2" charset="-122"/>
                <a:cs typeface="Calibri" panose="020F0502020204030204" pitchFamily="34" charset="0"/>
              </a:rPr>
              <a:t>BOSS</a:t>
            </a:r>
            <a:r>
              <a:rPr lang="zh-CN" altLang="en-US" sz="2400" dirty="0">
                <a:latin typeface="Calibri" panose="020F0502020204030204" pitchFamily="34" charset="0"/>
                <a:ea typeface="等线" panose="02010600030101010101" pitchFamily="2" charset="-122"/>
                <a:cs typeface="Calibri" panose="020F0502020204030204" pitchFamily="34" charset="0"/>
              </a:rPr>
              <a:t> </a:t>
            </a:r>
            <a:r>
              <a:rPr lang="en-US" altLang="zh-CN" sz="2400" dirty="0">
                <a:latin typeface="Calibri" panose="020F0502020204030204" pitchFamily="34" charset="0"/>
                <a:ea typeface="等线" panose="02010600030101010101" pitchFamily="2" charset="-122"/>
                <a:cs typeface="Calibri" panose="020F0502020204030204" pitchFamily="34" charset="0"/>
              </a:rPr>
              <a:t>character design and rigging</a:t>
            </a:r>
            <a:endParaRPr lang="en-GB" altLang="zh-CN" sz="2400" dirty="0">
              <a:latin typeface="Calibri" panose="020F0502020204030204" pitchFamily="34" charset="0"/>
              <a:ea typeface="等线" panose="02010600030101010101" pitchFamily="2" charset="-122"/>
              <a:cs typeface="Calibri" panose="020F0502020204030204" pitchFamily="34" charset="0"/>
            </a:endParaRPr>
          </a:p>
          <a:p>
            <a:pPr marL="342900" indent="-342900">
              <a:lnSpc>
                <a:spcPct val="150000"/>
              </a:lnSpc>
              <a:buFont typeface="Arial" panose="020B0604020202020204" pitchFamily="34" charset="0"/>
              <a:buChar char="•"/>
            </a:pPr>
            <a:r>
              <a:rPr lang="en-GB" altLang="zh-CN" sz="2400" dirty="0">
                <a:latin typeface="Calibri" panose="020F0502020204030204" pitchFamily="34" charset="0"/>
                <a:ea typeface="等线" panose="02010600030101010101" pitchFamily="2" charset="-122"/>
                <a:cs typeface="Calibri" panose="020F0502020204030204" pitchFamily="34" charset="0"/>
              </a:rPr>
              <a:t>BOSS skill design, provided 1</a:t>
            </a:r>
            <a:r>
              <a:rPr lang="en-GB" altLang="zh-CN" sz="2400" baseline="30000" dirty="0">
                <a:latin typeface="Calibri" panose="020F0502020204030204" pitchFamily="34" charset="0"/>
                <a:ea typeface="等线" panose="02010600030101010101" pitchFamily="2" charset="-122"/>
                <a:cs typeface="Calibri" panose="020F0502020204030204" pitchFamily="34" charset="0"/>
              </a:rPr>
              <a:t>st</a:t>
            </a:r>
            <a:r>
              <a:rPr lang="en-GB" altLang="zh-CN" sz="2400" dirty="0">
                <a:latin typeface="Calibri" panose="020F0502020204030204" pitchFamily="34" charset="0"/>
                <a:ea typeface="等线" panose="02010600030101010101" pitchFamily="2" charset="-122"/>
                <a:cs typeface="Calibri" panose="020F0502020204030204" pitchFamily="34" charset="0"/>
              </a:rPr>
              <a:t> version of BOSS design documents</a:t>
            </a:r>
          </a:p>
          <a:p>
            <a:pPr marL="342900" indent="-342900">
              <a:lnSpc>
                <a:spcPct val="150000"/>
              </a:lnSpc>
              <a:buFont typeface="Arial" panose="020B0604020202020204" pitchFamily="34" charset="0"/>
              <a:buChar char="•"/>
            </a:pPr>
            <a:r>
              <a:rPr lang="en-US" altLang="zh-CN" sz="2400" dirty="0">
                <a:latin typeface="Calibri" panose="020F0502020204030204" pitchFamily="34" charset="0"/>
                <a:ea typeface="等线" panose="02010600030101010101" pitchFamily="2" charset="-122"/>
                <a:cs typeface="Calibri" panose="020F0502020204030204" pitchFamily="34" charset="0"/>
              </a:rPr>
              <a:t>Changed the 2</a:t>
            </a:r>
            <a:r>
              <a:rPr lang="en-US" altLang="zh-CN" sz="2400" baseline="30000" dirty="0">
                <a:latin typeface="Calibri" panose="020F0502020204030204" pitchFamily="34" charset="0"/>
                <a:ea typeface="等线" panose="02010600030101010101" pitchFamily="2" charset="-122"/>
                <a:cs typeface="Calibri" panose="020F0502020204030204" pitchFamily="34" charset="0"/>
              </a:rPr>
              <a:t>nd</a:t>
            </a:r>
            <a:r>
              <a:rPr lang="en-US" altLang="zh-CN" sz="2400" dirty="0">
                <a:latin typeface="Calibri" panose="020F0502020204030204" pitchFamily="34" charset="0"/>
                <a:ea typeface="等线" panose="02010600030101010101" pitchFamily="2" charset="-122"/>
                <a:cs typeface="Calibri" panose="020F0502020204030204" pitchFamily="34" charset="0"/>
              </a:rPr>
              <a:t> version of main character and animation. We also changed the size of main character for better experience.</a:t>
            </a:r>
            <a:endParaRPr lang="en-GB" altLang="zh-CN" sz="2400" dirty="0">
              <a:latin typeface="Calibri" panose="020F0502020204030204" pitchFamily="34" charset="0"/>
              <a:ea typeface="等线" panose="02010600030101010101" pitchFamily="2" charset="-122"/>
              <a:cs typeface="Calibri" panose="020F0502020204030204" pitchFamily="34" charset="0"/>
            </a:endParaRPr>
          </a:p>
          <a:p>
            <a:pPr marL="342900" indent="-342900">
              <a:lnSpc>
                <a:spcPct val="150000"/>
              </a:lnSpc>
              <a:buFont typeface="Arial" panose="020B0604020202020204" pitchFamily="34" charset="0"/>
              <a:buChar char="•"/>
            </a:pPr>
            <a:r>
              <a:rPr lang="en-GB" altLang="zh-CN" sz="2400" dirty="0">
                <a:latin typeface="Calibri" panose="020F0502020204030204" pitchFamily="34" charset="0"/>
                <a:ea typeface="等线" panose="02010600030101010101" pitchFamily="2" charset="-122"/>
                <a:cs typeface="Calibri" panose="020F0502020204030204" pitchFamily="34" charset="0"/>
              </a:rPr>
              <a:t>Added camera control, camera will zoom automatically while player changed from battle to platform of inverse.</a:t>
            </a:r>
          </a:p>
          <a:p>
            <a:pPr marL="342900" indent="-342900">
              <a:lnSpc>
                <a:spcPct val="150000"/>
              </a:lnSpc>
              <a:buFont typeface="Arial" panose="020B0604020202020204" pitchFamily="34" charset="0"/>
              <a:buChar char="•"/>
            </a:pPr>
            <a:r>
              <a:rPr lang="en-GB" altLang="zh-CN" sz="2400" dirty="0">
                <a:latin typeface="Calibri" panose="020F0502020204030204" pitchFamily="34" charset="0"/>
                <a:ea typeface="等线" panose="02010600030101010101" pitchFamily="2" charset="-122"/>
                <a:cs typeface="Calibri" panose="020F0502020204030204" pitchFamily="34" charset="0"/>
              </a:rPr>
              <a:t>Changed the difficulty of level to make it more playable.</a:t>
            </a:r>
          </a:p>
          <a:p>
            <a:pPr marL="342900" indent="-342900">
              <a:lnSpc>
                <a:spcPct val="150000"/>
              </a:lnSpc>
              <a:buFont typeface="Arial" panose="020B0604020202020204" pitchFamily="34" charset="0"/>
              <a:buChar char="•"/>
            </a:pPr>
            <a:r>
              <a:rPr lang="en-GB" altLang="zh-CN" sz="2400" dirty="0">
                <a:latin typeface="Calibri" panose="020F0502020204030204" pitchFamily="34" charset="0"/>
                <a:ea typeface="等线" panose="02010600030101010101" pitchFamily="2" charset="-122"/>
                <a:cs typeface="Calibri" panose="020F0502020204030204" pitchFamily="34" charset="0"/>
              </a:rPr>
              <a:t>Added controlled supported, we also changed the keyboard setting to improve combat feeling.</a:t>
            </a:r>
          </a:p>
          <a:p>
            <a:pPr marL="342900" indent="-342900">
              <a:lnSpc>
                <a:spcPct val="150000"/>
              </a:lnSpc>
              <a:buFont typeface="Arial" panose="020B0604020202020204" pitchFamily="34" charset="0"/>
              <a:buChar char="•"/>
            </a:pPr>
            <a:endParaRPr lang="en-GB" altLang="zh-CN" sz="2400" dirty="0">
              <a:latin typeface="Calibri" panose="020F0502020204030204" pitchFamily="34" charset="0"/>
              <a:ea typeface="等线" panose="02010600030101010101" pitchFamily="2" charset="-122"/>
              <a:cs typeface="Calibri" panose="020F0502020204030204" pitchFamily="34" charset="0"/>
            </a:endParaRPr>
          </a:p>
          <a:p>
            <a:pPr>
              <a:lnSpc>
                <a:spcPct val="150000"/>
              </a:lnSpc>
            </a:pPr>
            <a:endParaRPr lang="en-GB" sz="2400" dirty="0">
              <a:latin typeface="Calibri" panose="020F0502020204030204" pitchFamily="34" charset="0"/>
              <a:ea typeface="等线" panose="02010600030101010101" pitchFamily="2" charset="-122"/>
              <a:cs typeface="Calibri" panose="020F0502020204030204" pitchFamily="34" charset="0"/>
            </a:endParaRPr>
          </a:p>
        </p:txBody>
      </p:sp>
    </p:spTree>
    <p:extLst>
      <p:ext uri="{BB962C8B-B14F-4D97-AF65-F5344CB8AC3E}">
        <p14:creationId xmlns:p14="http://schemas.microsoft.com/office/powerpoint/2010/main" val="322887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474281-81D2-445B-80A1-0E2D47380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A524DA8-CAA8-4F8E-A4B9-6D492DD95A0A}"/>
              </a:ext>
            </a:extLst>
          </p:cNvPr>
          <p:cNvSpPr txBox="1"/>
          <p:nvPr/>
        </p:nvSpPr>
        <p:spPr>
          <a:xfrm>
            <a:off x="420210" y="500952"/>
            <a:ext cx="2722486" cy="646331"/>
          </a:xfrm>
          <a:prstGeom prst="rect">
            <a:avLst/>
          </a:prstGeom>
          <a:noFill/>
        </p:spPr>
        <p:txBody>
          <a:bodyPr wrap="square" rtlCol="0">
            <a:spAutoFit/>
          </a:bodyPr>
          <a:lstStyle/>
          <a:p>
            <a:r>
              <a:rPr lang="en-US" altLang="zh-CN" sz="3600" dirty="0">
                <a:latin typeface="Calibri" panose="020F0502020204030204" pitchFamily="34" charset="0"/>
                <a:cs typeface="Calibri" panose="020F0502020204030204" pitchFamily="34" charset="0"/>
              </a:rPr>
              <a:t>BOSS</a:t>
            </a:r>
            <a:r>
              <a:rPr lang="zh-CN" altLang="en-US" sz="3600" dirty="0">
                <a:latin typeface="Calibri" panose="020F0502020204030204" pitchFamily="34" charset="0"/>
                <a:cs typeface="Calibri" panose="020F0502020204030204" pitchFamily="34" charset="0"/>
              </a:rPr>
              <a:t> </a:t>
            </a:r>
            <a:r>
              <a:rPr lang="en-GB" altLang="zh-CN" sz="3600" dirty="0">
                <a:latin typeface="Calibri" panose="020F0502020204030204" pitchFamily="34" charset="0"/>
                <a:cs typeface="Calibri" panose="020F0502020204030204" pitchFamily="34" charset="0"/>
              </a:rPr>
              <a:t>Design</a:t>
            </a:r>
            <a:endParaRPr lang="en-GB" sz="3200" dirty="0">
              <a:latin typeface="Calibri" panose="020F0502020204030204" pitchFamily="34" charset="0"/>
              <a:cs typeface="Calibri" panose="020F0502020204030204" pitchFamily="34" charset="0"/>
            </a:endParaRPr>
          </a:p>
        </p:txBody>
      </p:sp>
      <p:pic>
        <p:nvPicPr>
          <p:cNvPr id="3" name="Picture 2" descr="A person in a costume&#10;&#10;Description automatically generated">
            <a:extLst>
              <a:ext uri="{FF2B5EF4-FFF2-40B4-BE49-F238E27FC236}">
                <a16:creationId xmlns:a16="http://schemas.microsoft.com/office/drawing/2014/main" id="{D81313CB-A77D-44F3-AE82-F44A0EB2A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427" y="1008416"/>
            <a:ext cx="8042275" cy="5511204"/>
          </a:xfrm>
          <a:prstGeom prst="rect">
            <a:avLst/>
          </a:prstGeom>
        </p:spPr>
      </p:pic>
      <p:sp>
        <p:nvSpPr>
          <p:cNvPr id="4" name="Rectangle 3">
            <a:extLst>
              <a:ext uri="{FF2B5EF4-FFF2-40B4-BE49-F238E27FC236}">
                <a16:creationId xmlns:a16="http://schemas.microsoft.com/office/drawing/2014/main" id="{C160FC16-6863-41C7-8311-D3FE915A2ED3}"/>
              </a:ext>
            </a:extLst>
          </p:cNvPr>
          <p:cNvSpPr/>
          <p:nvPr/>
        </p:nvSpPr>
        <p:spPr>
          <a:xfrm>
            <a:off x="420210" y="1405070"/>
            <a:ext cx="4950781" cy="4717895"/>
          </a:xfrm>
          <a:prstGeom prst="rect">
            <a:avLst/>
          </a:prstGeom>
        </p:spPr>
        <p:txBody>
          <a:bodyPr wrap="square">
            <a:spAutoFit/>
          </a:bodyPr>
          <a:lstStyle/>
          <a:p>
            <a:r>
              <a:rPr lang="en-GB" dirty="0">
                <a:latin typeface="Calibri" panose="020F0502020204030204" pitchFamily="34" charset="0"/>
                <a:cs typeface="Calibri" panose="020F0502020204030204" pitchFamily="34" charset="0"/>
              </a:rPr>
              <a:t>Design details:</a:t>
            </a:r>
          </a:p>
          <a:p>
            <a:pPr>
              <a:lnSpc>
                <a:spcPct val="200000"/>
              </a:lnSpc>
            </a:pPr>
            <a:r>
              <a:rPr lang="en-GB" dirty="0">
                <a:latin typeface="Calibri" panose="020F0502020204030204" pitchFamily="34" charset="0"/>
                <a:cs typeface="Calibri" panose="020F0502020204030204" pitchFamily="34" charset="0"/>
              </a:rPr>
              <a:t>The back wings refer to the “Kao flag" in Chinese traditional opera, symbolizing the uniqueness of ancient Chinese generals. The design of the headdress adds bright red elements on the basis of the traditional silver horn ornaments, echoing with the design of the weapons. Purple is chosen as the main colour to show the mysterious character temperament.</a:t>
            </a:r>
          </a:p>
        </p:txBody>
      </p:sp>
      <p:sp>
        <p:nvSpPr>
          <p:cNvPr id="6" name="TextBox 5">
            <a:extLst>
              <a:ext uri="{FF2B5EF4-FFF2-40B4-BE49-F238E27FC236}">
                <a16:creationId xmlns:a16="http://schemas.microsoft.com/office/drawing/2014/main" id="{9C069C35-7F14-448B-913C-0792EA577053}"/>
              </a:ext>
            </a:extLst>
          </p:cNvPr>
          <p:cNvSpPr txBox="1"/>
          <p:nvPr/>
        </p:nvSpPr>
        <p:spPr>
          <a:xfrm>
            <a:off x="5921406" y="5875417"/>
            <a:ext cx="1616212" cy="369332"/>
          </a:xfrm>
          <a:prstGeom prst="rect">
            <a:avLst/>
          </a:prstGeom>
          <a:noFill/>
        </p:spPr>
        <p:txBody>
          <a:bodyPr wrap="none" rtlCol="0">
            <a:spAutoFit/>
          </a:bodyPr>
          <a:lstStyle/>
          <a:p>
            <a:r>
              <a:rPr lang="en-GB" dirty="0"/>
              <a:t>On</a:t>
            </a:r>
            <a:r>
              <a:rPr lang="zh-CN" altLang="en-US" dirty="0"/>
              <a:t> </a:t>
            </a:r>
            <a:r>
              <a:rPr lang="en-GB" altLang="zh-CN" dirty="0"/>
              <a:t>the ground</a:t>
            </a:r>
            <a:endParaRPr lang="en-GB" dirty="0"/>
          </a:p>
        </p:txBody>
      </p:sp>
      <p:sp>
        <p:nvSpPr>
          <p:cNvPr id="13" name="TextBox 12">
            <a:extLst>
              <a:ext uri="{FF2B5EF4-FFF2-40B4-BE49-F238E27FC236}">
                <a16:creationId xmlns:a16="http://schemas.microsoft.com/office/drawing/2014/main" id="{E620FE29-F8E1-422F-89DA-D87EC8275556}"/>
              </a:ext>
            </a:extLst>
          </p:cNvPr>
          <p:cNvSpPr txBox="1"/>
          <p:nvPr/>
        </p:nvSpPr>
        <p:spPr>
          <a:xfrm>
            <a:off x="9623394" y="5875417"/>
            <a:ext cx="1173655" cy="369332"/>
          </a:xfrm>
          <a:prstGeom prst="rect">
            <a:avLst/>
          </a:prstGeom>
          <a:noFill/>
        </p:spPr>
        <p:txBody>
          <a:bodyPr wrap="none" rtlCol="0">
            <a:spAutoFit/>
          </a:bodyPr>
          <a:lstStyle/>
          <a:p>
            <a:r>
              <a:rPr lang="en-GB" dirty="0"/>
              <a:t>Levitating</a:t>
            </a:r>
          </a:p>
        </p:txBody>
      </p:sp>
    </p:spTree>
    <p:extLst>
      <p:ext uri="{BB962C8B-B14F-4D97-AF65-F5344CB8AC3E}">
        <p14:creationId xmlns:p14="http://schemas.microsoft.com/office/powerpoint/2010/main" val="1778797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474281-81D2-445B-80A1-0E2D47380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E07615-A718-4B1B-81B4-2F7C3CEF7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877" y="1384725"/>
            <a:ext cx="4839633" cy="4466768"/>
          </a:xfrm>
          <a:prstGeom prst="rect">
            <a:avLst/>
          </a:prstGeom>
          <a:ln w="190500">
            <a:solidFill>
              <a:schemeClr val="tx1">
                <a:alpha val="7000"/>
              </a:schemeClr>
            </a:solidFill>
          </a:ln>
        </p:spPr>
      </p:pic>
      <p:pic>
        <p:nvPicPr>
          <p:cNvPr id="7" name="Picture 6">
            <a:extLst>
              <a:ext uri="{FF2B5EF4-FFF2-40B4-BE49-F238E27FC236}">
                <a16:creationId xmlns:a16="http://schemas.microsoft.com/office/drawing/2014/main" id="{A762341B-81C8-459B-BF60-16AA15817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976" y="1440659"/>
            <a:ext cx="4839633" cy="4354900"/>
          </a:xfrm>
          <a:prstGeom prst="rect">
            <a:avLst/>
          </a:prstGeom>
          <a:ln w="190500">
            <a:solidFill>
              <a:schemeClr val="tx1">
                <a:alpha val="7000"/>
              </a:schemeClr>
            </a:solidFill>
          </a:ln>
        </p:spPr>
      </p:pic>
      <p:sp>
        <p:nvSpPr>
          <p:cNvPr id="10" name="TextBox 9">
            <a:extLst>
              <a:ext uri="{FF2B5EF4-FFF2-40B4-BE49-F238E27FC236}">
                <a16:creationId xmlns:a16="http://schemas.microsoft.com/office/drawing/2014/main" id="{96CE9D54-EE83-4199-A832-1C5AD47F14CF}"/>
              </a:ext>
            </a:extLst>
          </p:cNvPr>
          <p:cNvSpPr txBox="1"/>
          <p:nvPr/>
        </p:nvSpPr>
        <p:spPr>
          <a:xfrm>
            <a:off x="267808" y="274643"/>
            <a:ext cx="5828191" cy="584775"/>
          </a:xfrm>
          <a:prstGeom prst="rect">
            <a:avLst/>
          </a:prstGeom>
          <a:noFill/>
        </p:spPr>
        <p:txBody>
          <a:bodyPr wrap="square" rtlCol="0">
            <a:spAutoFit/>
          </a:bodyPr>
          <a:lstStyle/>
          <a:p>
            <a:r>
              <a:rPr lang="en-GB" altLang="zh-CN" sz="3200" dirty="0">
                <a:latin typeface="Calibri" panose="020F0502020204030204" pitchFamily="34" charset="0"/>
                <a:cs typeface="Calibri" panose="020F0502020204030204" pitchFamily="34" charset="0"/>
              </a:rPr>
              <a:t>Character Action </a:t>
            </a:r>
            <a:r>
              <a:rPr lang="en-US" altLang="zh-CN" sz="3200" dirty="0">
                <a:latin typeface="Calibri" panose="020F0502020204030204" pitchFamily="34" charset="0"/>
                <a:cs typeface="Calibri" panose="020F0502020204030204" pitchFamily="34" charset="0"/>
              </a:rPr>
              <a:t>– </a:t>
            </a:r>
            <a:r>
              <a:rPr lang="en-GB" altLang="zh-CN" sz="3200" dirty="0">
                <a:latin typeface="Calibri" panose="020F0502020204030204" pitchFamily="34" charset="0"/>
                <a:cs typeface="Calibri" panose="020F0502020204030204" pitchFamily="34" charset="0"/>
              </a:rPr>
              <a:t>the 2</a:t>
            </a:r>
            <a:r>
              <a:rPr lang="en-GB" altLang="zh-CN" sz="3200" baseline="30000" dirty="0">
                <a:latin typeface="Calibri" panose="020F0502020204030204" pitchFamily="34" charset="0"/>
                <a:cs typeface="Calibri" panose="020F0502020204030204" pitchFamily="34" charset="0"/>
              </a:rPr>
              <a:t>nd</a:t>
            </a:r>
            <a:r>
              <a:rPr lang="en-GB" altLang="zh-CN" sz="3200" dirty="0">
                <a:latin typeface="Calibri" panose="020F0502020204030204" pitchFamily="34" charset="0"/>
                <a:cs typeface="Calibri" panose="020F0502020204030204" pitchFamily="34" charset="0"/>
              </a:rPr>
              <a:t> version</a:t>
            </a:r>
            <a:endParaRPr lang="en-GB" sz="3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D8A6DD44-B6AD-4730-9744-2DAED77B34EC}"/>
              </a:ext>
            </a:extLst>
          </p:cNvPr>
          <p:cNvSpPr txBox="1"/>
          <p:nvPr/>
        </p:nvSpPr>
        <p:spPr>
          <a:xfrm>
            <a:off x="2967835" y="6143546"/>
            <a:ext cx="646331" cy="369332"/>
          </a:xfrm>
          <a:prstGeom prst="rect">
            <a:avLst/>
          </a:prstGeom>
          <a:noFill/>
        </p:spPr>
        <p:txBody>
          <a:bodyPr wrap="square" rtlCol="0">
            <a:spAutoFit/>
          </a:bodyPr>
          <a:lstStyle/>
          <a:p>
            <a:r>
              <a:rPr lang="en-GB" altLang="zh-CN" dirty="0"/>
              <a:t>Run</a:t>
            </a:r>
            <a:endParaRPr lang="en-GB" dirty="0"/>
          </a:p>
        </p:txBody>
      </p:sp>
      <p:sp>
        <p:nvSpPr>
          <p:cNvPr id="13" name="TextBox 12">
            <a:extLst>
              <a:ext uri="{FF2B5EF4-FFF2-40B4-BE49-F238E27FC236}">
                <a16:creationId xmlns:a16="http://schemas.microsoft.com/office/drawing/2014/main" id="{C99CA1B4-A295-42D5-805F-D3D6F21511B7}"/>
              </a:ext>
            </a:extLst>
          </p:cNvPr>
          <p:cNvSpPr txBox="1"/>
          <p:nvPr/>
        </p:nvSpPr>
        <p:spPr>
          <a:xfrm>
            <a:off x="8585402" y="6142113"/>
            <a:ext cx="646331" cy="369332"/>
          </a:xfrm>
          <a:prstGeom prst="rect">
            <a:avLst/>
          </a:prstGeom>
          <a:noFill/>
        </p:spPr>
        <p:txBody>
          <a:bodyPr wrap="square" rtlCol="0">
            <a:spAutoFit/>
          </a:bodyPr>
          <a:lstStyle/>
          <a:p>
            <a:r>
              <a:rPr lang="en-GB" dirty="0"/>
              <a:t>Idle</a:t>
            </a:r>
          </a:p>
        </p:txBody>
      </p:sp>
    </p:spTree>
    <p:extLst>
      <p:ext uri="{BB962C8B-B14F-4D97-AF65-F5344CB8AC3E}">
        <p14:creationId xmlns:p14="http://schemas.microsoft.com/office/powerpoint/2010/main" val="2364450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67F6AC-D00D-4694-AF92-6689DA938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765" y="1169077"/>
            <a:ext cx="9182470" cy="5165139"/>
          </a:xfrm>
          <a:prstGeom prst="rect">
            <a:avLst/>
          </a:prstGeom>
        </p:spPr>
      </p:pic>
      <p:sp>
        <p:nvSpPr>
          <p:cNvPr id="6" name="TextBox 5">
            <a:extLst>
              <a:ext uri="{FF2B5EF4-FFF2-40B4-BE49-F238E27FC236}">
                <a16:creationId xmlns:a16="http://schemas.microsoft.com/office/drawing/2014/main" id="{66B84B01-D4B1-4B63-9FC2-90F9AED463E6}"/>
              </a:ext>
            </a:extLst>
          </p:cNvPr>
          <p:cNvSpPr txBox="1"/>
          <p:nvPr/>
        </p:nvSpPr>
        <p:spPr>
          <a:xfrm>
            <a:off x="392097" y="319032"/>
            <a:ext cx="4426998" cy="584775"/>
          </a:xfrm>
          <a:prstGeom prst="rect">
            <a:avLst/>
          </a:prstGeom>
          <a:noFill/>
        </p:spPr>
        <p:txBody>
          <a:bodyPr wrap="square" rtlCol="0">
            <a:spAutoFit/>
          </a:bodyPr>
          <a:lstStyle/>
          <a:p>
            <a:r>
              <a:rPr lang="en-GB" altLang="zh-CN" sz="3200" dirty="0">
                <a:latin typeface="Calibri" panose="020F0502020204030204" pitchFamily="34" charset="0"/>
                <a:cs typeface="Calibri" panose="020F0502020204030204" pitchFamily="34" charset="0"/>
              </a:rPr>
              <a:t>Camera Zoom</a:t>
            </a:r>
            <a:endParaRPr lang="en-GB"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8652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4F56D6-2712-475B-980B-9E902BCD031B}"/>
              </a:ext>
            </a:extLst>
          </p:cNvPr>
          <p:cNvSpPr txBox="1"/>
          <p:nvPr/>
        </p:nvSpPr>
        <p:spPr>
          <a:xfrm>
            <a:off x="3978676" y="566332"/>
            <a:ext cx="4481744" cy="646331"/>
          </a:xfrm>
          <a:prstGeom prst="rect">
            <a:avLst/>
          </a:prstGeom>
          <a:noFill/>
        </p:spPr>
        <p:txBody>
          <a:bodyPr wrap="square" rtlCol="0">
            <a:spAutoFit/>
          </a:bodyPr>
          <a:lstStyle/>
          <a:p>
            <a:r>
              <a:rPr lang="en-GB" sz="3600" dirty="0">
                <a:latin typeface="Calibri" panose="020F0502020204030204" pitchFamily="34" charset="0"/>
                <a:cs typeface="Calibri" panose="020F0502020204030204" pitchFamily="34" charset="0"/>
              </a:rPr>
              <a:t>Plan for next step</a:t>
            </a:r>
          </a:p>
        </p:txBody>
      </p:sp>
      <p:sp>
        <p:nvSpPr>
          <p:cNvPr id="5" name="TextBox 4">
            <a:extLst>
              <a:ext uri="{FF2B5EF4-FFF2-40B4-BE49-F238E27FC236}">
                <a16:creationId xmlns:a16="http://schemas.microsoft.com/office/drawing/2014/main" id="{3E8C6E62-F656-428F-A88F-9B5F73C68919}"/>
              </a:ext>
            </a:extLst>
          </p:cNvPr>
          <p:cNvSpPr txBox="1"/>
          <p:nvPr/>
        </p:nvSpPr>
        <p:spPr>
          <a:xfrm>
            <a:off x="1647547" y="1627271"/>
            <a:ext cx="9144002" cy="3905300"/>
          </a:xfrm>
          <a:prstGeom prst="rect">
            <a:avLst/>
          </a:prstGeom>
          <a:noFill/>
        </p:spPr>
        <p:txBody>
          <a:bodyPr wrap="square" rtlCol="0">
            <a:spAutoFit/>
          </a:bodyPr>
          <a:lstStyle/>
          <a:p>
            <a:pPr>
              <a:lnSpc>
                <a:spcPct val="150000"/>
              </a:lnSpc>
            </a:pPr>
            <a:r>
              <a:rPr lang="en-GB" altLang="zh-CN" sz="2400" dirty="0"/>
              <a:t>Next week we will keep developing BOSS fight:</a:t>
            </a:r>
          </a:p>
          <a:p>
            <a:pPr marL="342900" indent="-342900">
              <a:lnSpc>
                <a:spcPct val="150000"/>
              </a:lnSpc>
              <a:buFont typeface="Arial" panose="020B0604020202020204" pitchFamily="34" charset="0"/>
              <a:buChar char="•"/>
            </a:pPr>
            <a:r>
              <a:rPr lang="en-GB" altLang="zh-CN" sz="2400" dirty="0"/>
              <a:t>BOSS AI Design</a:t>
            </a:r>
          </a:p>
          <a:p>
            <a:pPr marL="342900" indent="-342900">
              <a:lnSpc>
                <a:spcPct val="150000"/>
              </a:lnSpc>
              <a:buFont typeface="Arial" panose="020B0604020202020204" pitchFamily="34" charset="0"/>
              <a:buChar char="•"/>
            </a:pPr>
            <a:r>
              <a:rPr lang="en-GB" altLang="zh-CN" sz="2400" dirty="0"/>
              <a:t>BOSS Skill animation, SFX and VFX</a:t>
            </a:r>
          </a:p>
          <a:p>
            <a:pPr marL="342900" indent="-342900">
              <a:lnSpc>
                <a:spcPct val="150000"/>
              </a:lnSpc>
              <a:buFont typeface="Arial" panose="020B0604020202020204" pitchFamily="34" charset="0"/>
              <a:buChar char="•"/>
            </a:pPr>
            <a:r>
              <a:rPr lang="en-GB" altLang="zh-CN" sz="2400" dirty="0"/>
              <a:t>BOSS fight scene</a:t>
            </a:r>
          </a:p>
          <a:p>
            <a:pPr>
              <a:lnSpc>
                <a:spcPct val="150000"/>
              </a:lnSpc>
            </a:pPr>
            <a:r>
              <a:rPr lang="en-GB" altLang="zh-CN" sz="2400" dirty="0"/>
              <a:t>Function needed in Alpha version:</a:t>
            </a:r>
          </a:p>
          <a:p>
            <a:pPr marL="342900" indent="-342900">
              <a:lnSpc>
                <a:spcPct val="150000"/>
              </a:lnSpc>
              <a:buFont typeface="Arial" panose="020B0604020202020204" pitchFamily="34" charset="0"/>
              <a:buChar char="•"/>
            </a:pPr>
            <a:r>
              <a:rPr lang="en-GB" altLang="zh-CN" sz="2400" dirty="0"/>
              <a:t>Refine of Character/Enemy attack animation</a:t>
            </a:r>
          </a:p>
          <a:p>
            <a:pPr marL="342900" indent="-342900">
              <a:lnSpc>
                <a:spcPct val="150000"/>
              </a:lnSpc>
              <a:buFont typeface="Arial" panose="020B0604020202020204" pitchFamily="34" charset="0"/>
              <a:buChar char="•"/>
            </a:pPr>
            <a:r>
              <a:rPr lang="en-GB" altLang="zh-CN" sz="2400" dirty="0"/>
              <a:t>Scene assets added and refine.</a:t>
            </a:r>
          </a:p>
        </p:txBody>
      </p:sp>
    </p:spTree>
    <p:extLst>
      <p:ext uri="{BB962C8B-B14F-4D97-AF65-F5344CB8AC3E}">
        <p14:creationId xmlns:p14="http://schemas.microsoft.com/office/powerpoint/2010/main" val="198157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90D8D0-A200-4523-883F-856F55C77AD4}"/>
              </a:ext>
            </a:extLst>
          </p:cNvPr>
          <p:cNvSpPr txBox="1">
            <a:spLocks/>
          </p:cNvSpPr>
          <p:nvPr/>
        </p:nvSpPr>
        <p:spPr>
          <a:xfrm>
            <a:off x="1524000" y="1417361"/>
            <a:ext cx="9144000"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GB" altLang="zh-CN" sz="5400" dirty="0">
                <a:latin typeface="+mn-ea"/>
                <a:ea typeface="+mn-ea"/>
              </a:rPr>
            </a:br>
            <a:r>
              <a:rPr lang="en-US" altLang="zh-CN" sz="5400" dirty="0">
                <a:latin typeface="+mn-ea"/>
                <a:ea typeface="+mn-ea"/>
              </a:rPr>
              <a:t>Thanks</a:t>
            </a:r>
            <a:r>
              <a:rPr lang="zh-CN" altLang="en-US" sz="5400" dirty="0">
                <a:latin typeface="+mn-ea"/>
                <a:ea typeface="+mn-ea"/>
              </a:rPr>
              <a:t>！</a:t>
            </a:r>
            <a:endParaRPr lang="en-GB" sz="5400" dirty="0">
              <a:latin typeface="+mn-ea"/>
              <a:ea typeface="+mn-ea"/>
            </a:endParaRPr>
          </a:p>
        </p:txBody>
      </p:sp>
    </p:spTree>
    <p:extLst>
      <p:ext uri="{BB962C8B-B14F-4D97-AF65-F5344CB8AC3E}">
        <p14:creationId xmlns:p14="http://schemas.microsoft.com/office/powerpoint/2010/main" val="3367612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0</TotalTime>
  <Words>224</Words>
  <Application>Microsoft Office PowerPoint</Application>
  <PresentationFormat>Widescreen</PresentationFormat>
  <Paragraphs>28</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方正舒体</vt:lpstr>
      <vt:lpstr>Arial</vt:lpstr>
      <vt:lpstr>Calibri</vt:lpstr>
      <vt:lpstr>Calisto MT</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志鹏 杨</dc:creator>
  <cp:lastModifiedBy>志鹏 杨</cp:lastModifiedBy>
  <cp:revision>16</cp:revision>
  <dcterms:created xsi:type="dcterms:W3CDTF">2019-06-28T14:11:59Z</dcterms:created>
  <dcterms:modified xsi:type="dcterms:W3CDTF">2019-06-28T15:54:12Z</dcterms:modified>
</cp:coreProperties>
</file>